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95109" y="9647935"/>
            <a:ext cx="65341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257557"/>
            <a:ext cx="6180455" cy="316103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735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62380">
              <a:lnSpc>
                <a:spcPct val="100000"/>
              </a:lnSpc>
            </a:pPr>
            <a:r>
              <a:rPr dirty="0" sz="2000" b="1">
                <a:solidFill>
                  <a:srgbClr val="221F1F"/>
                </a:solidFill>
                <a:latin typeface="Times New Roman"/>
                <a:cs typeface="Times New Roman"/>
              </a:rPr>
              <a:t>NONLINEAR DATA</a:t>
            </a:r>
            <a:r>
              <a:rPr dirty="0" sz="2000" spc="-2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221F1F"/>
                </a:solidFill>
                <a:latin typeface="Times New Roman"/>
                <a:cs typeface="Times New Roman"/>
              </a:rPr>
              <a:t>STRUCTURES</a:t>
            </a:r>
            <a:endParaRPr sz="2000">
              <a:latin typeface="Times New Roman"/>
              <a:cs typeface="Times New Roman"/>
            </a:endParaRPr>
          </a:p>
          <a:p>
            <a:pPr algn="ctr" marL="456565">
              <a:lnSpc>
                <a:spcPct val="100000"/>
              </a:lnSpc>
              <a:spcBef>
                <a:spcPts val="1110"/>
              </a:spcBef>
            </a:pPr>
            <a:r>
              <a:rPr dirty="0" sz="2000" b="1">
                <a:solidFill>
                  <a:srgbClr val="221F1F"/>
                </a:solidFill>
                <a:latin typeface="Times New Roman"/>
                <a:cs typeface="Times New Roman"/>
              </a:rPr>
              <a:t>2-The</a:t>
            </a:r>
            <a:r>
              <a:rPr dirty="0" sz="2000" spc="-2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endParaRPr sz="2000">
              <a:latin typeface="Times New Roman"/>
              <a:cs typeface="Times New Roman"/>
            </a:endParaRPr>
          </a:p>
          <a:p>
            <a:pPr algn="just" marL="12700" marR="5080" indent="456565">
              <a:lnSpc>
                <a:spcPct val="96100"/>
              </a:lnSpc>
              <a:spcBef>
                <a:spcPts val="116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This chapter discusses another nonlinear data structures.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This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nonlinear data  structures is the Graph. Graphs representations have found application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almost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all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subjects like geography, engineering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solving games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puzzles.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ts val="1570"/>
              </a:lnSpc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graph G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consist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633730" indent="-177800">
              <a:lnSpc>
                <a:spcPts val="1610"/>
              </a:lnSpc>
              <a:buAutoNum type="arabicPeriod"/>
              <a:tabLst>
                <a:tab pos="63436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Set 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(called nodes),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(V =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{</a:t>
            </a:r>
            <a:r>
              <a:rPr dirty="0" sz="1400" spc="5" i="1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1, </a:t>
            </a: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2,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3,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4......})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633730" indent="-177800">
              <a:lnSpc>
                <a:spcPts val="1610"/>
              </a:lnSpc>
              <a:buAutoNum type="arabicPeriod"/>
              <a:tabLst>
                <a:tab pos="63436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Set 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(</a:t>
            </a: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i.e.,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{</a:t>
            </a: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1, </a:t>
            </a: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2,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3......}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96100"/>
              </a:lnSpc>
              <a:spcBef>
                <a:spcPts val="3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can be represents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 E), where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 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finite and non-empty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set at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set of pairs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 called edges. Each edge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‘</a:t>
            </a:r>
            <a:r>
              <a:rPr dirty="0" sz="1400" spc="5" i="1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’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identified  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unique pair (</a:t>
            </a:r>
            <a:r>
              <a:rPr dirty="0" sz="1400" spc="-5" i="1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b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 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nodes in V, denoted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[</a:t>
            </a:r>
            <a:r>
              <a:rPr dirty="0" sz="1400" i="1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221F1F"/>
                </a:solidFill>
                <a:latin typeface="Times New Roman"/>
                <a:cs typeface="Times New Roman"/>
              </a:rPr>
              <a:t>b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].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5683376"/>
            <a:ext cx="6179185" cy="25901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 indent="456565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Consider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graph,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9.1.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Then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can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as: V = {v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 spc="7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6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}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= {e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6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} E = {(v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)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) (v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v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6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)}. There are six edges and vertices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BASIC</a:t>
            </a:r>
            <a:r>
              <a:rPr dirty="0" sz="1400" spc="-1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TERMINOLOGIES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56565">
              <a:lnSpc>
                <a:spcPct val="95900"/>
              </a:lnSpc>
              <a:spcBef>
                <a:spcPts val="117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directed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defined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ordered pair (V, 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E)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where, V is a set of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ordered pairs in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called edges on V.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directed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can be  represented geometrically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marked points (called vertices)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set of  arrows (called edges)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between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pairs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points (or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nodes)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that there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most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arrow from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to another vertex.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example,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Fig 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9.2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shows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directed graph, where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{a, b, c, d}, {(a, b), (a, d),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(d,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b),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(d,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d), (c,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c)}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51375" y="3683127"/>
            <a:ext cx="2980953" cy="2009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7238" y="337820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2558542"/>
            <a:ext cx="6179185" cy="279463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 indent="456565">
              <a:lnSpc>
                <a:spcPct val="96000"/>
              </a:lnSpc>
              <a:spcBef>
                <a:spcPts val="17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 edge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(a, b),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 said to the incident 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joints, i.e.,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a, 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b.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can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also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say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(a, b)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incident from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to b.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called the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initial 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called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terminal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edge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(a, b).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If 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 that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incident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into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same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vertex,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say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(d,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d)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(c,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c)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9.2,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called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loop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456565">
              <a:lnSpc>
                <a:spcPts val="1610"/>
              </a:lnSpc>
              <a:spcBef>
                <a:spcPts val="124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Two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adjacent</a:t>
            </a:r>
            <a:r>
              <a:rPr dirty="0" sz="1400" spc="-5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they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joined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edge.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Consider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(a, b),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 a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be adjacent to the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said to be  adjacent from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a.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is said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isolated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 is no edge  incident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Fig.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9.2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isolated</a:t>
            </a:r>
            <a:r>
              <a:rPr dirty="0" sz="14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vertex.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456565">
              <a:lnSpc>
                <a:spcPct val="96000"/>
              </a:lnSpc>
              <a:spcBef>
                <a:spcPts val="114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undirected</a:t>
            </a:r>
            <a:r>
              <a:rPr dirty="0" sz="1400" spc="-3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r>
              <a:rPr dirty="0" sz="1400" spc="-1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defined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abstractly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ordered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pair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 E),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where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  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is a set 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edges. 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undirected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 geometrically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marked points (called vertices)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lines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(called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edges) 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between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points.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 undirected 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shown in Fig.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9.3.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7299197"/>
            <a:ext cx="6179185" cy="6483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 indent="456565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graphs 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isomorphic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one-to-one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correspondence  between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their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between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their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edges.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9.4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show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isomorphic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undirected  graph.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46011" y="580908"/>
            <a:ext cx="2329534" cy="1794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70172" y="5527166"/>
            <a:ext cx="1409700" cy="1600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7238" y="337820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2368042"/>
            <a:ext cx="6181090" cy="105854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 indent="456565">
              <a:lnSpc>
                <a:spcPct val="95900"/>
              </a:lnSpc>
              <a:spcBef>
                <a:spcPts val="17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 E)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</a:t>
            </a:r>
            <a:r>
              <a:rPr dirty="0" baseline="30864" sz="1350">
                <a:solidFill>
                  <a:srgbClr val="221F1F"/>
                </a:solidFill>
                <a:latin typeface="Times New Roman"/>
                <a:cs typeface="Times New Roman"/>
              </a:rPr>
              <a:t>1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</a:t>
            </a:r>
            <a:r>
              <a:rPr dirty="0" baseline="30864" sz="1350" spc="-7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30864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said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a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sub-graph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G  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30864" sz="1350" spc="-7">
                <a:solidFill>
                  <a:srgbClr val="221F1F"/>
                </a:solidFill>
                <a:latin typeface="Times New Roman"/>
                <a:cs typeface="Times New Roman"/>
              </a:rPr>
              <a:t>1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subset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 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30864" sz="1350">
                <a:solidFill>
                  <a:srgbClr val="221F1F"/>
                </a:solidFill>
                <a:latin typeface="Times New Roman"/>
                <a:cs typeface="Times New Roman"/>
              </a:rPr>
              <a:t>1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subset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 V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such that the edges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30864" sz="1350" spc="22">
                <a:solidFill>
                  <a:srgbClr val="221F1F"/>
                </a:solidFill>
                <a:latin typeface="Times New Roman"/>
                <a:cs typeface="Times New Roman"/>
              </a:rPr>
              <a:t>1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are incident only  with the vertices in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baseline="30864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. For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example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Fig 9.5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(b)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sub-graph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9.5(a). A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sub-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of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a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spanning sub-graph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 contains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all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For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example Fig. 9.5(c) shows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spanning sub-graph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9.5(a).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4915280"/>
            <a:ext cx="6180455" cy="182308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 indent="456565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number of edges incident 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its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degree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degree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a,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written as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degree (a).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degree of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zero,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then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called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isolated 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vertex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For example the degree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vertex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 Fig. 9.5 is</a:t>
            </a:r>
            <a:r>
              <a:rPr dirty="0" sz="1400" spc="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456565">
              <a:lnSpc>
                <a:spcPct val="95900"/>
              </a:lnSpc>
              <a:spcBef>
                <a:spcPts val="115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weighted</a:t>
            </a:r>
            <a:r>
              <a:rPr dirty="0" sz="1400" spc="-7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r>
              <a:rPr dirty="0" sz="1400" spc="-70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every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edge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and/or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assigned with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some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weight or value.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weighted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defined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G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(V, E,  W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dirty="0" baseline="-9259" sz="1350" spc="-15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vertices,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the set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edges and 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dirty="0" baseline="-9259" sz="1350" spc="30">
                <a:solidFill>
                  <a:srgbClr val="221F1F"/>
                </a:solidFill>
                <a:latin typeface="Times New Roman"/>
                <a:cs typeface="Times New Roman"/>
              </a:rPr>
              <a:t>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weights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 edges whose domain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E and W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v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weight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the vertices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whose domain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V.  Consider the following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8532114"/>
            <a:ext cx="6177915" cy="4438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 indent="456565">
              <a:lnSpc>
                <a:spcPts val="1610"/>
              </a:lnSpc>
              <a:spcBef>
                <a:spcPts val="21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 9:6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shows the distance in km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between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four metropolitan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cities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 India.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Here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{N,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K,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M,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C,}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{(N,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K),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(N,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M),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(M,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K),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(M,C),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(K,C)}</a:t>
            </a:r>
            <a:r>
              <a:rPr dirty="0" sz="14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dirty="0" baseline="-9259" sz="1350" spc="-1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82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7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{55,47,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37065" y="616076"/>
            <a:ext cx="3447719" cy="1609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17689" y="3591312"/>
            <a:ext cx="3248364" cy="1152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31730" y="6912490"/>
            <a:ext cx="2334607" cy="14576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337820"/>
            <a:ext cx="6180455" cy="1730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1360">
              <a:lnSpc>
                <a:spcPts val="13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  <a:p>
            <a:pPr marL="12700" marR="11430">
              <a:lnSpc>
                <a:spcPts val="1610"/>
              </a:lnSpc>
              <a:spcBef>
                <a:spcPts val="9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39,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27, 113} and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dirty="0" baseline="-9259" sz="1350" spc="-15">
                <a:solidFill>
                  <a:srgbClr val="221F1F"/>
                </a:solidFill>
                <a:latin typeface="Times New Roman"/>
                <a:cs typeface="Times New Roman"/>
              </a:rPr>
              <a:t>v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{N,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K, M, C}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weight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vertices is not necessary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maintain have become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dirty="0" baseline="-9259" sz="1350" spc="-15">
                <a:solidFill>
                  <a:srgbClr val="221F1F"/>
                </a:solidFill>
                <a:latin typeface="Times New Roman"/>
                <a:cs typeface="Times New Roman"/>
              </a:rPr>
              <a:t>v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 V are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same.</a:t>
            </a:r>
            <a:endParaRPr sz="1400">
              <a:latin typeface="Times New Roman"/>
              <a:cs typeface="Times New Roman"/>
            </a:endParaRPr>
          </a:p>
          <a:p>
            <a:pPr marL="12700" marR="7620" indent="456565">
              <a:lnSpc>
                <a:spcPts val="1620"/>
              </a:lnSpc>
              <a:spcBef>
                <a:spcPts val="119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undirected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connected</a:t>
            </a:r>
            <a:r>
              <a:rPr dirty="0" sz="1400" spc="-2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exist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path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any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  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other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vertex. Otherwise it is said to be</a:t>
            </a:r>
            <a:r>
              <a:rPr dirty="0" sz="14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disconnected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7620" indent="456565">
              <a:lnSpc>
                <a:spcPts val="1610"/>
              </a:lnSpc>
              <a:spcBef>
                <a:spcPts val="120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9.7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shows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disconnected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graph,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where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dirty="0" sz="14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connected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 graph. Fig.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9.8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shows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connected graph,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where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all the vertexes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connected.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5177408"/>
            <a:ext cx="6180455" cy="126047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 indent="456565">
              <a:lnSpc>
                <a:spcPts val="1610"/>
              </a:lnSpc>
              <a:spcBef>
                <a:spcPts val="21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graph G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complete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(or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fully connected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strongly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connected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if  there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 every vertex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 every other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vertex.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Let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 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two vertices in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directed graph, then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complete 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there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path from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to b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well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 a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path from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 to a.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complete graph 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 vertices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will have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n (n –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1)/2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edges.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Fig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9.9  illustrates the complete undirected graph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 9.10 shows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complete directed  graph.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12698" y="2281064"/>
            <a:ext cx="1467467" cy="2753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46322" y="6613772"/>
            <a:ext cx="2000250" cy="1523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7238" y="337820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5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2177542"/>
            <a:ext cx="6179185" cy="105854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 indent="456565">
              <a:lnSpc>
                <a:spcPct val="95900"/>
              </a:lnSpc>
              <a:spcBef>
                <a:spcPts val="17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directed graph,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path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sequence of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edges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(e1,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e2, e3,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......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en)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such that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9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edges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connected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with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each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other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(i.e.,</a:t>
            </a:r>
            <a:r>
              <a:rPr dirty="0" sz="1400" spc="-9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terminal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15">
                <a:solidFill>
                  <a:srgbClr val="221F1F"/>
                </a:solidFill>
                <a:latin typeface="Times New Roman"/>
                <a:cs typeface="Times New Roman"/>
              </a:rPr>
              <a:t>n</a:t>
            </a:r>
            <a:r>
              <a:rPr dirty="0" baseline="-9259" sz="1350" spc="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coincides</a:t>
            </a:r>
            <a:r>
              <a:rPr dirty="0" sz="1400" spc="-8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with</a:t>
            </a:r>
            <a:r>
              <a:rPr dirty="0" sz="1400" spc="-7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initial  vertex 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).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path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elementary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it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does not meet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same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twice.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simple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if it does not meet the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same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edges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twice. Consider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graph in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Fig.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9.11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5639180"/>
            <a:ext cx="6179820" cy="18237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 indent="456565">
              <a:lnSpc>
                <a:spcPts val="1610"/>
              </a:lnSpc>
              <a:spcBef>
                <a:spcPts val="21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Where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path;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12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9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11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6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7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8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path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but  not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simple one (why?); (e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6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7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8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12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)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simple path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but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  elementary one(why?);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6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7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8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elementary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path.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56565">
              <a:lnSpc>
                <a:spcPct val="95900"/>
              </a:lnSpc>
              <a:spcBef>
                <a:spcPts val="115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circuit 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path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....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n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) in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terminal vertex of 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22">
                <a:solidFill>
                  <a:srgbClr val="221F1F"/>
                </a:solidFill>
                <a:latin typeface="Times New Roman"/>
                <a:cs typeface="Times New Roman"/>
              </a:rPr>
              <a:t>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coincides with  initial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vertex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circuit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simple</a:t>
            </a:r>
            <a:r>
              <a:rPr dirty="0" sz="1400" spc="-4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does</a:t>
            </a:r>
            <a:r>
              <a:rPr dirty="0" sz="1400" spc="-5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include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(or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visit)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same  edge twice.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circuit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elementary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it does not visit the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same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vertex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twice.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Fig. 9.11 (e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12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9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10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)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simple circuit but not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elementary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one;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(e</a:t>
            </a:r>
            <a:r>
              <a:rPr dirty="0" baseline="-9259" sz="1350" spc="7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3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3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4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5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6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>
                <a:solidFill>
                  <a:srgbClr val="221F1F"/>
                </a:solidFill>
                <a:latin typeface="Times New Roman"/>
                <a:cs typeface="Times New Roman"/>
              </a:rPr>
              <a:t>7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8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, e</a:t>
            </a:r>
            <a:r>
              <a:rPr dirty="0" baseline="-9259" sz="1350" spc="-7">
                <a:solidFill>
                  <a:srgbClr val="221F1F"/>
                </a:solidFill>
                <a:latin typeface="Times New Roman"/>
                <a:cs typeface="Times New Roman"/>
              </a:rPr>
              <a:t>10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elementary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circuit.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22314" y="587516"/>
            <a:ext cx="1134387" cy="14386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22793" y="3438905"/>
            <a:ext cx="3113986" cy="2057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dhafer</dc:creator>
  <dcterms:created xsi:type="dcterms:W3CDTF">2018-11-14T18:03:29Z</dcterms:created>
  <dcterms:modified xsi:type="dcterms:W3CDTF">2018-11-14T18:03:29Z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2017-12-27T00:00:00Z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